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93" r:id="rId3"/>
    <p:sldId id="290" r:id="rId4"/>
    <p:sldId id="263" r:id="rId5"/>
    <p:sldId id="292" r:id="rId6"/>
    <p:sldId id="291" r:id="rId7"/>
    <p:sldId id="289" r:id="rId8"/>
    <p:sldId id="272" r:id="rId9"/>
    <p:sldId id="273" r:id="rId10"/>
    <p:sldId id="274" r:id="rId11"/>
    <p:sldId id="275" r:id="rId12"/>
    <p:sldId id="288" r:id="rId13"/>
    <p:sldId id="277" r:id="rId14"/>
    <p:sldId id="276" r:id="rId15"/>
    <p:sldId id="279" r:id="rId16"/>
    <p:sldId id="280" r:id="rId17"/>
    <p:sldId id="283" r:id="rId18"/>
    <p:sldId id="284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34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B831F8-264D-4F48-B4F1-1A4980307F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The View Transformation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Deriving the Viewing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1" y="1059239"/>
            <a:ext cx="7131269" cy="5546513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One way to think about what you are doing</a:t>
            </a:r>
          </a:p>
          <a:p>
            <a:pPr lvl="1"/>
            <a:r>
              <a:rPr lang="en-US" dirty="0"/>
              <a:t>Translate the eyepoint to the origin</a:t>
            </a:r>
          </a:p>
          <a:p>
            <a:pPr lvl="1"/>
            <a:r>
              <a:rPr lang="en-US" dirty="0"/>
              <a:t>Rotate so that </a:t>
            </a:r>
          </a:p>
          <a:p>
            <a:pPr lvl="2"/>
            <a:r>
              <a:rPr lang="en-US" dirty="0" err="1"/>
              <a:t>lookat</a:t>
            </a:r>
            <a:r>
              <a:rPr lang="en-US" dirty="0"/>
              <a:t>  vector aligns with  –z axis (OpenGL/WebGL)</a:t>
            </a:r>
          </a:p>
          <a:p>
            <a:pPr lvl="2"/>
            <a:r>
              <a:rPr lang="en-US" dirty="0"/>
              <a:t>up aligns with y </a:t>
            </a:r>
          </a:p>
          <a:p>
            <a:pPr marL="457200" lvl="1" indent="0">
              <a:buNone/>
            </a:pPr>
            <a:r>
              <a:rPr lang="en-US" dirty="0"/>
              <a:t>We move all objects (the world) this way…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Another way to think of it</a:t>
            </a:r>
          </a:p>
          <a:p>
            <a:pPr lvl="1"/>
            <a:r>
              <a:rPr lang="en-US" sz="2200" dirty="0"/>
              <a:t>Create an orthonormal basis with eye at the origin</a:t>
            </a:r>
          </a:p>
          <a:p>
            <a:pPr lvl="1"/>
            <a:r>
              <a:rPr lang="en-US" sz="2200" dirty="0"/>
              <a:t>And vectors u, v, w as the basis vectors</a:t>
            </a:r>
          </a:p>
          <a:p>
            <a:pPr lvl="1"/>
            <a:r>
              <a:rPr lang="en-US" sz="2200" dirty="0"/>
              <a:t>…and then align </a:t>
            </a:r>
            <a:r>
              <a:rPr lang="en-US" sz="2200" dirty="0" err="1"/>
              <a:t>u,v,w</a:t>
            </a:r>
            <a:r>
              <a:rPr lang="en-US" sz="2200" dirty="0"/>
              <a:t> with </a:t>
            </a:r>
            <a:r>
              <a:rPr lang="en-US" sz="2200" dirty="0" err="1"/>
              <a:t>x,y,z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C5B2A-A1C1-4F39-96D7-1D4C5D0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2410228"/>
            <a:ext cx="4356001" cy="19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83" y="1909708"/>
            <a:ext cx="65461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frame has an origin point and set of basis vectors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Any point can be expressed as coordinates in such a frame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 example (0,0,0) and &lt;1,0,0&gt;, &lt;0,1,0&gt;,&lt;0,0,1&gt;</a:t>
            </a:r>
          </a:p>
          <a:p>
            <a:pPr lvl="1"/>
            <a:r>
              <a:rPr lang="en-US" sz="1800" dirty="0"/>
              <a:t>And an example of a point in that space: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(4,0,0)= (0,0,0) + 4 &lt;1,0,0&gt; + 0 &lt;0,1,0&gt; + 0 &lt;0,0,1&gt;</a:t>
            </a:r>
          </a:p>
          <a:p>
            <a:pPr lvl="1"/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C6E14-7FE4-43E4-A958-EFCA300F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8" y="1565289"/>
            <a:ext cx="4479751" cy="213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7BC5C-5563-43C2-8F7E-943C668E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19" y="3907737"/>
            <a:ext cx="4541003" cy="22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Two 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451" r="-6276"/>
          <a:stretch/>
        </p:blipFill>
        <p:spPr>
          <a:xfrm>
            <a:off x="7612848" y="2371725"/>
            <a:ext cx="3055152" cy="367188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68513" y="2143125"/>
          <a:ext cx="505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4" imgW="2527300" imgH="990600" progId="Equation.3">
                  <p:embed/>
                </p:oleObj>
              </mc:Choice>
              <mc:Fallback>
                <p:oleObj name="Equation" r:id="rId4" imgW="2527300" imgH="990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3" y="2143125"/>
                        <a:ext cx="505460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2803" y="5581948"/>
            <a:ext cx="856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cross product yields a vector orthogonal to the original two vectors</a:t>
            </a:r>
          </a:p>
        </p:txBody>
      </p:sp>
    </p:spTree>
    <p:extLst>
      <p:ext uri="{BB962C8B-B14F-4D97-AF65-F5344CB8AC3E}">
        <p14:creationId xmlns:p14="http://schemas.microsoft.com/office/powerpoint/2010/main" val="209565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Orthonormal Basis for View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lookat</a:t>
                </a:r>
                <a:r>
                  <a:rPr lang="en-US" dirty="0"/>
                  <a:t> vector…then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the up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view matrix is then: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  <a:blipFill>
                <a:blip r:embed="rId2"/>
                <a:stretch>
                  <a:fillRect l="-1441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/>
          <a:stretch/>
        </p:blipFill>
        <p:spPr>
          <a:xfrm>
            <a:off x="2827724" y="4373382"/>
            <a:ext cx="6773048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7876" y="6005526"/>
            <a:ext cx="6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negate the </a:t>
            </a:r>
            <a:r>
              <a:rPr lang="en-US" dirty="0" err="1"/>
              <a:t>lookat</a:t>
            </a:r>
            <a:r>
              <a:rPr lang="en-US" dirty="0"/>
              <a:t> vector when computing 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/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𝑣𝑖𝑒𝑤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12E8A-F4FA-4043-BDFE-B912F26F1DB1}"/>
                  </a:ext>
                </a:extLst>
              </p:cNvPr>
              <p:cNvSpPr txBox="1"/>
              <p:nvPr/>
            </p:nvSpPr>
            <p:spPr>
              <a:xfrm>
                <a:off x="8098971" y="1374773"/>
                <a:ext cx="368372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𝑙𝑜𝑜𝑘𝑎𝑡𝑃𝑜𝑖𝑛𝑡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𝑒𝑦𝑒𝑝𝑜𝑖𝑛𝑡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12E8A-F4FA-4043-BDFE-B912F2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1" y="1374773"/>
                <a:ext cx="3683725" cy="369332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1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27953"/>
            <a:ext cx="8913813" cy="914400"/>
          </a:xfrm>
        </p:spPr>
        <p:txBody>
          <a:bodyPr/>
          <a:lstStyle/>
          <a:p>
            <a:r>
              <a:rPr lang="en-US" dirty="0"/>
              <a:t>Moving Between Frames in 2D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3"/>
          <a:stretch/>
        </p:blipFill>
        <p:spPr>
          <a:xfrm>
            <a:off x="2117886" y="1442353"/>
            <a:ext cx="2970725" cy="226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9" y="4388099"/>
            <a:ext cx="7315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3307" y="3848100"/>
            <a:ext cx="72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convert coordinates from (</a:t>
            </a:r>
            <a:r>
              <a:rPr lang="en-US" dirty="0" err="1"/>
              <a:t>u,v</a:t>
            </a:r>
            <a:r>
              <a:rPr lang="en-US" dirty="0"/>
              <a:t>) space to (</a:t>
            </a:r>
            <a:r>
              <a:rPr lang="en-US" dirty="0" err="1"/>
              <a:t>x,y</a:t>
            </a:r>
            <a:r>
              <a:rPr lang="en-US" dirty="0"/>
              <a:t>) we can: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71" y="5689600"/>
            <a:ext cx="2679700" cy="83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9524" y="5998882"/>
            <a:ext cx="36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</a:t>
            </a:r>
            <a:r>
              <a:rPr lang="en-US"/>
              <a:t>be written 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D558E-88B2-4764-8715-72A11969CD33}"/>
              </a:ext>
            </a:extLst>
          </p:cNvPr>
          <p:cNvSpPr txBox="1"/>
          <p:nvPr/>
        </p:nvSpPr>
        <p:spPr>
          <a:xfrm>
            <a:off x="8271641" y="3129195"/>
            <a:ext cx="2848303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How would we convert from (</a:t>
            </a:r>
            <a:r>
              <a:rPr lang="en-US" dirty="0" err="1">
                <a:latin typeface="Comic Sans MS" panose="030F0702030302020204" pitchFamily="66" charset="0"/>
              </a:rPr>
              <a:t>x,y</a:t>
            </a:r>
            <a:r>
              <a:rPr lang="en-US" dirty="0">
                <a:latin typeface="Comic Sans MS" panose="030F0702030302020204" pitchFamily="66" charset="0"/>
              </a:rPr>
              <a:t>) to (</a:t>
            </a:r>
            <a:r>
              <a:rPr lang="en-US" dirty="0" err="1">
                <a:latin typeface="Comic Sans MS" panose="030F0702030302020204" pitchFamily="66" charset="0"/>
              </a:rPr>
              <a:t>u,v</a:t>
            </a:r>
            <a:r>
              <a:rPr lang="en-US" dirty="0">
                <a:latin typeface="Comic Sans MS" panose="030F0702030302020204" pitchFamily="66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06798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now look at your scene from any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Orientation (almost)</a:t>
            </a:r>
          </a:p>
          <a:p>
            <a:pPr lvl="2"/>
            <a:r>
              <a:rPr lang="en-US" dirty="0"/>
              <a:t>What </a:t>
            </a:r>
            <a:r>
              <a:rPr lang="en-US" dirty="0" err="1"/>
              <a:t>lookat</a:t>
            </a:r>
            <a:r>
              <a:rPr lang="en-US" dirty="0"/>
              <a:t> and up vector pair won’t work?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…just uses a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A597-B2D6-48FF-9549-BE2DF5AD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/>
          <a:stretch/>
        </p:blipFill>
        <p:spPr>
          <a:xfrm>
            <a:off x="2870024" y="4436541"/>
            <a:ext cx="6451952" cy="154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/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𝑣𝑖𝑒𝑤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96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glMatrix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1626" y="2361761"/>
            <a:ext cx="4540552" cy="37856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cs typeface="Courier New"/>
              </a:rPr>
              <a:t>{mat4} </a:t>
            </a:r>
            <a:r>
              <a:rPr lang="en-US" sz="1200" b="1" dirty="0">
                <a:cs typeface="Courier New"/>
              </a:rPr>
              <a:t>mat4.lookAt(out, eye, center, up)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Generates a look-at matrix with the given eye position, focal point, and up axis</a:t>
            </a:r>
          </a:p>
          <a:p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Parameters: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  <a:p>
            <a:r>
              <a:rPr lang="en-US" sz="1200" dirty="0">
                <a:cs typeface="Courier New"/>
              </a:rPr>
              <a:t>mat4 matrix will be written into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eye</a:t>
            </a:r>
          </a:p>
          <a:p>
            <a:r>
              <a:rPr lang="en-US" sz="1200" dirty="0">
                <a:cs typeface="Courier New"/>
              </a:rPr>
              <a:t>Position of the viewer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center</a:t>
            </a:r>
          </a:p>
          <a:p>
            <a:r>
              <a:rPr lang="en-US" sz="1200" dirty="0">
                <a:cs typeface="Courier New"/>
              </a:rPr>
              <a:t>Point the viewer is looking at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dirty="0">
                <a:cs typeface="Courier New"/>
              </a:rPr>
              <a:t>{vec3} up</a:t>
            </a:r>
          </a:p>
          <a:p>
            <a:r>
              <a:rPr lang="en-US" sz="1200" dirty="0">
                <a:cs typeface="Courier New"/>
              </a:rPr>
              <a:t>vec3 pointing up</a:t>
            </a:r>
            <a:br>
              <a:rPr lang="en-US" sz="1200" dirty="0">
                <a:cs typeface="Courier New"/>
              </a:rPr>
            </a:br>
            <a:endParaRPr lang="en-US" sz="1200" dirty="0">
              <a:cs typeface="Courier New"/>
            </a:endParaRPr>
          </a:p>
          <a:p>
            <a:r>
              <a:rPr lang="en-US" sz="1200" b="1" dirty="0">
                <a:cs typeface="Courier New"/>
              </a:rPr>
              <a:t>Returns:</a:t>
            </a:r>
          </a:p>
          <a:p>
            <a:r>
              <a:rPr lang="en-US" sz="1200" dirty="0">
                <a:cs typeface="Courier New"/>
              </a:rPr>
              <a:t>{mat4} 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87529" y="2504167"/>
            <a:ext cx="3510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glMatrix</a:t>
            </a:r>
            <a:r>
              <a:rPr lang="en-US" dirty="0"/>
              <a:t> can compute a </a:t>
            </a:r>
            <a:r>
              <a:rPr lang="en-US" dirty="0" err="1"/>
              <a:t>lookAt</a:t>
            </a:r>
            <a:r>
              <a:rPr lang="en-US" dirty="0"/>
              <a:t> transformation for you</a:t>
            </a:r>
          </a:p>
          <a:p>
            <a:endParaRPr lang="en-US" dirty="0"/>
          </a:p>
          <a:p>
            <a:r>
              <a:rPr lang="en-US" dirty="0"/>
              <a:t>How would you implement a moving camera?</a:t>
            </a:r>
          </a:p>
          <a:p>
            <a:endParaRPr lang="en-US" dirty="0"/>
          </a:p>
          <a:p>
            <a:r>
              <a:rPr lang="en-US" dirty="0"/>
              <a:t>What key difficulties would you need to handle?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8A60-0AD2-4EF8-8964-40B0CCC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viewing….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4BB-6736-4FB5-9A26-F04ACBF57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6321"/>
            <a:ext cx="10823620" cy="1617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start out by setting up our geometry in world coordinates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transformation does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36B2-6FCB-48DC-80BC-4A5562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398631"/>
            <a:ext cx="4914607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9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C80F-2F24-4977-84E7-878EBAC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521C-FA96-49E5-9AC0-746E29907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09127"/>
            <a:ext cx="11203546" cy="7678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specific viewing position and direction in </a:t>
            </a:r>
            <a:r>
              <a:rPr lang="en-US" dirty="0" err="1"/>
              <a:t>worldspace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4A88F-984F-4012-A35B-6B973A9E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5" y="1446085"/>
            <a:ext cx="5216495" cy="37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BE0-8C54-42E8-8AD6-3E33CA8E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17AE-301F-4A67-9CA0-057AC669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190185"/>
            <a:ext cx="9773992" cy="9867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transform the world so the view position is at the origin. The view direction is down the –z axis in WebGL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4D14-A4B5-4E6E-BBF7-5C1F53BE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23" y="1326524"/>
            <a:ext cx="5279261" cy="37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1DA6-3C3D-47A6-BCD2-200F81D6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WebGL and Camera 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B8F71-0DB6-42E7-A76B-29F75901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50" y="2386007"/>
            <a:ext cx="3655950" cy="278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006ED-242C-4A12-BCA0-A39911D000E8}"/>
              </a:ext>
            </a:extLst>
          </p:cNvPr>
          <p:cNvSpPr txBox="1"/>
          <p:nvPr/>
        </p:nvSpPr>
        <p:spPr>
          <a:xfrm>
            <a:off x="78376" y="5007429"/>
            <a:ext cx="906562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Bonus Questions: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is the “handedness” of WebGL </a:t>
            </a:r>
            <a:r>
              <a:rPr lang="en-US" dirty="0" err="1">
                <a:latin typeface="Comic Sans MS" panose="030F0702030302020204" pitchFamily="66" charset="0"/>
              </a:rPr>
              <a:t>clipspace</a:t>
            </a:r>
            <a:r>
              <a:rPr lang="en-US" dirty="0">
                <a:latin typeface="Comic Sans MS" panose="030F0702030302020204" pitchFamily="66" charset="0"/>
              </a:rPr>
              <a:t>?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is the handedness of the world coordinate system used by WebGL systems?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DD72-54E5-4599-8771-EBEDB97B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90"/>
            <a:ext cx="120091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WebGL renders geometry in a 2x2x2 axis aligned box centered at the origin</a:t>
            </a:r>
          </a:p>
          <a:p>
            <a:r>
              <a:rPr lang="en-US" dirty="0"/>
              <a:t>This is like having a camera in a fixed position</a:t>
            </a:r>
          </a:p>
          <a:p>
            <a:r>
              <a:rPr lang="en-US" dirty="0"/>
              <a:t>So…how can we render arbitrary views of our geometry?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4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204-DDA8-461A-9CDC-CA1558E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BA44-C421-4D8A-954E-E20FB3B1B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97003"/>
            <a:ext cx="9188003" cy="1179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viewing volume. </a:t>
            </a:r>
            <a:br>
              <a:rPr lang="en-US" dirty="0"/>
            </a:br>
            <a:r>
              <a:rPr lang="en-US" dirty="0"/>
              <a:t>This is specified in </a:t>
            </a:r>
            <a:r>
              <a:rPr lang="en-US" b="1" i="1" dirty="0"/>
              <a:t>viewing coordinates</a:t>
            </a:r>
            <a:r>
              <a:rPr lang="en-US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BC272-FC5E-4EFC-B48C-28C0AA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7" y="1382954"/>
            <a:ext cx="5831070" cy="36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3AF-8E86-4B22-9304-4888EA5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AA5C-747C-4A5D-A4C5-61113FE39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31" y="5098491"/>
            <a:ext cx="11101589" cy="17595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view volume is transformed to fit in the </a:t>
            </a:r>
            <a:r>
              <a:rPr lang="en-US" dirty="0" err="1"/>
              <a:t>WebGL</a:t>
            </a:r>
            <a:r>
              <a:rPr lang="en-US" dirty="0"/>
              <a:t> view volume 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view volume is a box with clip planes at -1, +1</a:t>
            </a:r>
          </a:p>
          <a:p>
            <a:pPr marL="0" indent="0">
              <a:buNone/>
            </a:pPr>
            <a:r>
              <a:rPr lang="en-US" dirty="0"/>
              <a:t>The z coordinates are negated to flip the z-axis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8311-072B-4743-ACF2-A503AFE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3" y="1514979"/>
            <a:ext cx="6559807" cy="33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8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EB5E-2866-4B84-B5AE-944C1840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77355-B796-4690-AE3E-AE11F717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50" y="1808136"/>
            <a:ext cx="7354819" cy="3969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8AC8F-407D-4D24-A720-1D0AB2D03A45}"/>
              </a:ext>
            </a:extLst>
          </p:cNvPr>
          <p:cNvSpPr txBox="1"/>
          <p:nvPr/>
        </p:nvSpPr>
        <p:spPr>
          <a:xfrm>
            <a:off x="8452142" y="1266639"/>
            <a:ext cx="25166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will call the </a:t>
            </a:r>
            <a:r>
              <a:rPr lang="en-US" b="1" i="1" dirty="0">
                <a:latin typeface="Comic Sans MS" panose="030F0702030302020204" pitchFamily="66" charset="0"/>
              </a:rPr>
              <a:t>camera transformation </a:t>
            </a:r>
            <a:r>
              <a:rPr lang="en-US" dirty="0">
                <a:latin typeface="Comic Sans MS" panose="030F0702030302020204" pitchFamily="66" charset="0"/>
              </a:rPr>
              <a:t>the </a:t>
            </a:r>
            <a:r>
              <a:rPr lang="en-US" b="1" i="1" dirty="0">
                <a:latin typeface="Comic Sans MS" panose="030F0702030302020204" pitchFamily="66" charset="0"/>
              </a:rPr>
              <a:t>view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DB6DF-C36D-4501-9E8C-8BC17C1DC5B8}"/>
              </a:ext>
            </a:extLst>
          </p:cNvPr>
          <p:cNvSpPr txBox="1"/>
          <p:nvPr/>
        </p:nvSpPr>
        <p:spPr>
          <a:xfrm>
            <a:off x="6569977" y="5751851"/>
            <a:ext cx="45971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canonical view volume is a 2x2x2 box centered at the origin with coordinates ranging from [-1,-1,-1] to [1,1,1]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6BFD9-F0B4-4C9A-9548-DA5D66435AC7}"/>
              </a:ext>
            </a:extLst>
          </p:cNvPr>
          <p:cNvSpPr txBox="1"/>
          <p:nvPr/>
        </p:nvSpPr>
        <p:spPr>
          <a:xfrm>
            <a:off x="7219406" y="3509245"/>
            <a:ext cx="35879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In WebGL convention,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the projection transformation inverts the handedness of the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18614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07405"/>
            <a:ext cx="8913813" cy="914400"/>
          </a:xfrm>
        </p:spPr>
        <p:txBody>
          <a:bodyPr/>
          <a:lstStyle/>
          <a:p>
            <a:r>
              <a:rPr lang="en-US" dirty="0"/>
              <a:t>Graphics Pipeline and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3839" y="4927142"/>
            <a:ext cx="5687068" cy="605270"/>
          </a:xfrm>
          <a:prstGeom prst="rect">
            <a:avLst/>
          </a:prstGeom>
        </p:spPr>
        <p:txBody>
          <a:bodyPr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1" y="1455057"/>
            <a:ext cx="6608894" cy="3481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F18E8-3561-43C7-8C7D-A94820A01317}"/>
              </a:ext>
            </a:extLst>
          </p:cNvPr>
          <p:cNvSpPr txBox="1"/>
          <p:nvPr/>
        </p:nvSpPr>
        <p:spPr>
          <a:xfrm>
            <a:off x="4622334" y="5637098"/>
            <a:ext cx="701599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What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boxes in the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theory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diagram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does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this</a:t>
            </a:r>
            <a: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  <a:t> code correspond to?</a:t>
            </a:r>
            <a:br>
              <a:rPr lang="fr-FR" sz="1400" dirty="0">
                <a:latin typeface="Comic Sans MS" panose="030F0702030302020204" pitchFamily="66" charset="0"/>
                <a:cs typeface="Courier New" panose="02070309020205020404" pitchFamily="49" charset="0"/>
              </a:rPr>
            </a:br>
            <a:endParaRPr lang="fr-FR" sz="1400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uPMatrix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uMVMatrix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*vec4(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aVertexPosition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1.0);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41368610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5226" y="1520542"/>
            <a:ext cx="10670796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often will want to allow the view of our 3D scene to change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can do so using by applying affine transformations to the geometry</a:t>
            </a:r>
          </a:p>
          <a:p>
            <a:pPr marL="0" indent="0">
              <a:buNone/>
            </a:pPr>
            <a:r>
              <a:rPr lang="en-US" sz="1800" b="1" dirty="0">
                <a:latin typeface="Lato" panose="020F0502020204030203" pitchFamily="34" charset="0"/>
              </a:rPr>
              <a:t>A </a:t>
            </a:r>
            <a:r>
              <a:rPr lang="en-US" sz="1800" b="1" i="1" dirty="0">
                <a:latin typeface="Lato" panose="020F0502020204030203" pitchFamily="34" charset="0"/>
              </a:rPr>
              <a:t>view matrix</a:t>
            </a:r>
            <a:r>
              <a:rPr lang="en-US" sz="1800" b="1" dirty="0">
                <a:latin typeface="Lato" panose="020F0502020204030203" pitchFamily="34" charset="0"/>
              </a:rPr>
              <a:t> is functionally equivalent to setting up a camera location in world space.</a:t>
            </a:r>
            <a:br>
              <a:rPr lang="en-US" sz="1800" b="1" dirty="0">
                <a:latin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It is a transformation matrix like the Model matrix, </a:t>
            </a:r>
            <a:r>
              <a:rPr lang="en-US" sz="1800" b="1" dirty="0">
                <a:latin typeface="Lato" panose="020F0502020204030203" pitchFamily="34" charset="0"/>
              </a:rPr>
              <a:t>but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Happens after the modeling transformation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It applies the same transformations equally to every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3385-2B54-423A-A44F-EF116CB6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/>
          <a:stretch/>
        </p:blipFill>
        <p:spPr>
          <a:xfrm>
            <a:off x="6764506" y="3254928"/>
            <a:ext cx="4700150" cy="309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2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9230-1323-4313-9742-54743E8B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8FBB28-56D5-424E-A566-755E0B988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547" y="1847676"/>
            <a:ext cx="9305925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066BC-3524-4928-89C9-3C26029CA779}"/>
              </a:ext>
            </a:extLst>
          </p:cNvPr>
          <p:cNvSpPr txBox="1"/>
          <p:nvPr/>
        </p:nvSpPr>
        <p:spPr>
          <a:xfrm>
            <a:off x="163585" y="5066950"/>
            <a:ext cx="11278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WebGL really only ever renders one viewpoint…looking down the Z axis through the [-1,-1,-1]x[1,1,1] view volume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So, to see a different view, we need to move everything in the world so that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camera location is moved to the origin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view direction of camera lines up with the z axis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5FD2B-35D0-4AD6-A703-18F6BE9B11C5}"/>
              </a:ext>
            </a:extLst>
          </p:cNvPr>
          <p:cNvSpPr txBox="1"/>
          <p:nvPr/>
        </p:nvSpPr>
        <p:spPr>
          <a:xfrm>
            <a:off x="4460532" y="566243"/>
            <a:ext cx="678094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engines don’t move the ship at all. </a:t>
            </a:r>
            <a:br>
              <a:rPr lang="en-US" dirty="0"/>
            </a:br>
            <a:r>
              <a:rPr lang="en-US" dirty="0"/>
              <a:t>The ship stays where it is and the engines move the universe around it.</a:t>
            </a:r>
          </a:p>
          <a:p>
            <a:r>
              <a:rPr lang="en-US" i="1" dirty="0"/>
              <a:t>-- Futurama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8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5532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763838" y="5181600"/>
          <a:ext cx="8239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4" name="Equation" r:id="rId4" imgW="825480" imgH="1117440" progId="Equation.DSMT4">
                  <p:embed/>
                </p:oleObj>
              </mc:Choice>
              <mc:Fallback>
                <p:oleObj name="Equation" r:id="rId4" imgW="825480" imgH="111744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181600"/>
                        <a:ext cx="823912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8426451" y="5183188"/>
          <a:ext cx="9255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5" name="Equation" r:id="rId6" imgW="927000" imgH="1117440" progId="Equation.DSMT4">
                  <p:embed/>
                </p:oleObj>
              </mc:Choice>
              <mc:Fallback>
                <p:oleObj name="Equation" r:id="rId6" imgW="927000" imgH="1117440" progId="Equation.DSMT4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6451" y="5183188"/>
                        <a:ext cx="9255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6572251" y="5183188"/>
          <a:ext cx="8366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6" name="Equation" r:id="rId8" imgW="838080" imgH="1117440" progId="Equation.DSMT4">
                  <p:embed/>
                </p:oleObj>
              </mc:Choice>
              <mc:Fallback>
                <p:oleObj name="Equation" r:id="rId8" imgW="838080" imgH="1117440" progId="Equation.DSMT4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5183188"/>
                        <a:ext cx="8366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4605338" y="5183188"/>
          <a:ext cx="8366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name="Equation" r:id="rId10" imgW="838080" imgH="1117440" progId="Equation.3">
                  <p:embed/>
                </p:oleObj>
              </mc:Choice>
              <mc:Fallback>
                <p:oleObj name="Equation" r:id="rId10" imgW="838080" imgH="11174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183188"/>
                        <a:ext cx="836612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94361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4930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World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24500" y="5416550"/>
            <a:ext cx="9652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Viewing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703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Clip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288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Screen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cxnSp>
        <p:nvCxnSpPr>
          <p:cNvPr id="5132" name="Straight Arrow Connector 4"/>
          <p:cNvCxnSpPr>
            <a:cxnSpLocks noChangeShapeType="1"/>
          </p:cNvCxnSpPr>
          <p:nvPr/>
        </p:nvCxnSpPr>
        <p:spPr bwMode="auto">
          <a:xfrm rot="5400000">
            <a:off x="6322219" y="3444082"/>
            <a:ext cx="319088" cy="32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Arrow Connector 5"/>
          <p:cNvCxnSpPr>
            <a:cxnSpLocks noChangeShapeType="1"/>
          </p:cNvCxnSpPr>
          <p:nvPr/>
        </p:nvCxnSpPr>
        <p:spPr bwMode="auto">
          <a:xfrm rot="16200000" flipV="1">
            <a:off x="6376194" y="3177381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4" name="Straight Arrow Connector 6"/>
          <p:cNvCxnSpPr>
            <a:cxnSpLocks noChangeShapeType="1"/>
          </p:cNvCxnSpPr>
          <p:nvPr/>
        </p:nvCxnSpPr>
        <p:spPr bwMode="auto">
          <a:xfrm>
            <a:off x="6642100" y="3444875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5135" name="Group 75"/>
          <p:cNvGrpSpPr>
            <a:grpSpLocks/>
          </p:cNvGrpSpPr>
          <p:nvPr/>
        </p:nvGrpSpPr>
        <p:grpSpPr bwMode="auto">
          <a:xfrm>
            <a:off x="8242300" y="2057400"/>
            <a:ext cx="960438" cy="477838"/>
            <a:chOff x="2976" y="2897"/>
            <a:chExt cx="702" cy="359"/>
          </a:xfrm>
        </p:grpSpPr>
        <p:sp>
          <p:nvSpPr>
            <p:cNvPr id="5154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5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6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7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8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9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0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1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2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3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4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5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6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7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8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9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0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1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2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3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4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5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336" b="7637"/>
          <a:stretch>
            <a:fillRect/>
          </a:stretch>
        </p:blipFill>
        <p:spPr bwMode="auto">
          <a:xfrm>
            <a:off x="5575300" y="2590800"/>
            <a:ext cx="49403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Arrow Connector 55"/>
          <p:cNvCxnSpPr>
            <a:stCxn id="5173" idx="33"/>
          </p:cNvCxnSpPr>
          <p:nvPr/>
        </p:nvCxnSpPr>
        <p:spPr bwMode="auto">
          <a:xfrm flipH="1">
            <a:off x="6961189" y="2197101"/>
            <a:ext cx="1620837" cy="7143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38" name="TextBox 96"/>
          <p:cNvSpPr txBox="1">
            <a:spLocks noChangeArrowheads="1"/>
          </p:cNvSpPr>
          <p:nvPr/>
        </p:nvSpPr>
        <p:spPr bwMode="auto">
          <a:xfrm>
            <a:off x="6748463" y="30178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39" name="TextBox 97"/>
          <p:cNvSpPr txBox="1">
            <a:spLocks noChangeArrowheads="1"/>
          </p:cNvSpPr>
          <p:nvPr/>
        </p:nvSpPr>
        <p:spPr bwMode="auto">
          <a:xfrm>
            <a:off x="6427788" y="24844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5140" name="TextBox 98"/>
          <p:cNvSpPr txBox="1">
            <a:spLocks noChangeArrowheads="1"/>
          </p:cNvSpPr>
          <p:nvPr/>
        </p:nvSpPr>
        <p:spPr bwMode="auto">
          <a:xfrm>
            <a:off x="6026150" y="3336925"/>
            <a:ext cx="274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pic>
        <p:nvPicPr>
          <p:cNvPr id="5141" name="Picture 8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02" t="-12981" r="-3773" b="36893"/>
          <a:stretch>
            <a:fillRect/>
          </a:stretch>
        </p:blipFill>
        <p:spPr bwMode="auto">
          <a:xfrm>
            <a:off x="2133600" y="19050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42" name="Straight Arrow Connector 101"/>
          <p:cNvCxnSpPr>
            <a:cxnSpLocks noChangeShapeType="1"/>
          </p:cNvCxnSpPr>
          <p:nvPr/>
        </p:nvCxnSpPr>
        <p:spPr bwMode="auto">
          <a:xfrm rot="5400000" flipH="1" flipV="1">
            <a:off x="3300413" y="2717801"/>
            <a:ext cx="9604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43" name="Straight Arrow Connector 104"/>
          <p:cNvCxnSpPr>
            <a:cxnSpLocks noChangeShapeType="1"/>
          </p:cNvCxnSpPr>
          <p:nvPr/>
        </p:nvCxnSpPr>
        <p:spPr bwMode="auto">
          <a:xfrm>
            <a:off x="3779838" y="3198814"/>
            <a:ext cx="76835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4" name="TextBox 105"/>
          <p:cNvSpPr txBox="1">
            <a:spLocks noChangeArrowheads="1"/>
          </p:cNvSpPr>
          <p:nvPr/>
        </p:nvSpPr>
        <p:spPr bwMode="auto">
          <a:xfrm>
            <a:off x="4452938" y="2911475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45" name="TextBox 106"/>
          <p:cNvSpPr txBox="1">
            <a:spLocks noChangeArrowheads="1"/>
          </p:cNvSpPr>
          <p:nvPr/>
        </p:nvSpPr>
        <p:spPr bwMode="auto">
          <a:xfrm>
            <a:off x="3779838" y="1852613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6629400" y="5486400"/>
            <a:ext cx="685800" cy="4572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47" name="TextBox 116"/>
          <p:cNvSpPr txBox="1">
            <a:spLocks noChangeArrowheads="1"/>
          </p:cNvSpPr>
          <p:nvPr/>
        </p:nvSpPr>
        <p:spPr bwMode="auto">
          <a:xfrm>
            <a:off x="6553200" y="1600201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lookat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sp>
        <p:nvSpPr>
          <p:cNvPr id="5148" name="TextBox 117"/>
          <p:cNvSpPr txBox="1">
            <a:spLocks noChangeArrowheads="1"/>
          </p:cNvSpPr>
          <p:nvPr/>
        </p:nvSpPr>
        <p:spPr bwMode="auto">
          <a:xfrm>
            <a:off x="8153401" y="762001"/>
            <a:ext cx="658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eye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cxnSp>
        <p:nvCxnSpPr>
          <p:cNvPr id="5149" name="Straight Arrow Connector 119"/>
          <p:cNvCxnSpPr>
            <a:cxnSpLocks noChangeShapeType="1"/>
            <a:stCxn id="5147" idx="2"/>
          </p:cNvCxnSpPr>
          <p:nvPr/>
        </p:nvCxnSpPr>
        <p:spPr bwMode="auto">
          <a:xfrm rot="16200000" flipH="1">
            <a:off x="6723857" y="2456657"/>
            <a:ext cx="496887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0" name="Straight Arrow Connector 120"/>
          <p:cNvCxnSpPr>
            <a:cxnSpLocks noChangeShapeType="1"/>
          </p:cNvCxnSpPr>
          <p:nvPr/>
        </p:nvCxnSpPr>
        <p:spPr bwMode="auto">
          <a:xfrm rot="16200000" flipH="1">
            <a:off x="8247856" y="1658144"/>
            <a:ext cx="496888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1" name="Straight Arrow Connector 128"/>
          <p:cNvCxnSpPr>
            <a:cxnSpLocks noChangeShapeType="1"/>
          </p:cNvCxnSpPr>
          <p:nvPr/>
        </p:nvCxnSpPr>
        <p:spPr bwMode="auto">
          <a:xfrm rot="5400000" flipH="1" flipV="1">
            <a:off x="7581900" y="4838700"/>
            <a:ext cx="762000" cy="762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2" name="Straight Arrow Connector 129"/>
          <p:cNvCxnSpPr>
            <a:cxnSpLocks noChangeShapeType="1"/>
          </p:cNvCxnSpPr>
          <p:nvPr/>
        </p:nvCxnSpPr>
        <p:spPr bwMode="auto">
          <a:xfrm rot="10800000">
            <a:off x="4648200" y="4495800"/>
            <a:ext cx="1295400" cy="7620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53" name="Rectangle 135"/>
          <p:cNvSpPr>
            <a:spLocks noChangeArrowheads="1"/>
          </p:cNvSpPr>
          <p:nvPr/>
        </p:nvSpPr>
        <p:spPr bwMode="auto">
          <a:xfrm>
            <a:off x="2133600" y="1905000"/>
            <a:ext cx="3276600" cy="25146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613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6857"/>
            <a:ext cx="8913813" cy="914400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LookAt</a:t>
            </a:r>
            <a:r>
              <a:rPr lang="en-US" dirty="0"/>
              <a:t>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59" y="1478500"/>
            <a:ext cx="1109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want to implement a function that sets up a view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6590" y="2298570"/>
            <a:ext cx="1087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lots of possible ways to do this…we’ll choose a simple </a:t>
            </a:r>
            <a:r>
              <a:rPr lang="en-US" sz="2400" b="1" i="1" dirty="0" err="1"/>
              <a:t>lookat</a:t>
            </a:r>
            <a:r>
              <a:rPr lang="en-US" sz="2400" b="1" i="1" dirty="0"/>
              <a:t> camera</a:t>
            </a:r>
          </a:p>
          <a:p>
            <a:r>
              <a:rPr lang="en-US" sz="2400" dirty="0"/>
              <a:t>The API we create will require a someone using the function to specify: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0" y="3245408"/>
            <a:ext cx="892824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eyepoint</a:t>
            </a:r>
            <a:r>
              <a:rPr lang="en-US" b="1" dirty="0"/>
              <a:t> </a:t>
            </a:r>
            <a:r>
              <a:rPr lang="en-US" dirty="0"/>
              <a:t>(or camera location)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lookat</a:t>
            </a:r>
            <a:r>
              <a:rPr lang="en-US" b="1" dirty="0"/>
              <a:t> point </a:t>
            </a:r>
            <a:r>
              <a:rPr lang="en-US" dirty="0"/>
              <a:t>(a point in the view direction)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</a:t>
            </a:r>
            <a:r>
              <a:rPr lang="en-US" b="1" dirty="0"/>
              <a:t>”up” vector </a:t>
            </a:r>
            <a:r>
              <a:rPr lang="en-US" dirty="0"/>
              <a:t>that we use to specify rotation around the view vector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5" y="4701702"/>
            <a:ext cx="4711485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887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16134</TotalTime>
  <Words>724</Words>
  <Application>Microsoft Office PowerPoint</Application>
  <PresentationFormat>Widescreen</PresentationFormat>
  <Paragraphs>149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Times New Roman</vt:lpstr>
      <vt:lpstr>Wingdings 2</vt:lpstr>
      <vt:lpstr>SampleSlides</vt:lpstr>
      <vt:lpstr>Equation</vt:lpstr>
      <vt:lpstr>PowerPoint Presentation</vt:lpstr>
      <vt:lpstr>WebGL and Camera Views</vt:lpstr>
      <vt:lpstr>Graphics Pipeline</vt:lpstr>
      <vt:lpstr>Graphics Pipeline and WebGL</vt:lpstr>
      <vt:lpstr>Graphics Pipeline</vt:lpstr>
      <vt:lpstr>Viewing</vt:lpstr>
      <vt:lpstr>Viewing</vt:lpstr>
      <vt:lpstr>Viewing Transformation</vt:lpstr>
      <vt:lpstr>Creating a LookAt Function</vt:lpstr>
      <vt:lpstr>Deriving the Viewing Transformation</vt:lpstr>
      <vt:lpstr>Local Frames</vt:lpstr>
      <vt:lpstr>Cross Product of Two Vectors</vt:lpstr>
      <vt:lpstr>The Orthonormal Basis for View Space</vt:lpstr>
      <vt:lpstr>Moving Between Frames in 2D</vt:lpstr>
      <vt:lpstr>View Transformation</vt:lpstr>
      <vt:lpstr>glMatrix lookAt transform</vt:lpstr>
      <vt:lpstr>Let’s review viewing….</vt:lpstr>
      <vt:lpstr>The view transformation</vt:lpstr>
      <vt:lpstr>The view transformation</vt:lpstr>
      <vt:lpstr>The projection transformation</vt:lpstr>
      <vt:lpstr>The projection transformation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105</cp:revision>
  <dcterms:created xsi:type="dcterms:W3CDTF">2017-05-11T14:02:37Z</dcterms:created>
  <dcterms:modified xsi:type="dcterms:W3CDTF">2020-02-11T03:49:55Z</dcterms:modified>
</cp:coreProperties>
</file>